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3" r:id="rId6"/>
    <p:sldId id="259" r:id="rId7"/>
    <p:sldId id="270" r:id="rId8"/>
    <p:sldId id="271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8AF"/>
    <a:srgbClr val="15356F"/>
    <a:srgbClr val="3A4C68"/>
    <a:srgbClr val="849F99"/>
    <a:srgbClr val="01413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8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4402137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828799"/>
            <a:ext cx="9144000" cy="2573337"/>
          </a:xfrm>
          <a:custGeom>
            <a:avLst/>
            <a:gdLst/>
            <a:ahLst/>
            <a:cxnLst/>
            <a:rect l="l" t="t" r="r" b="b"/>
            <a:pathLst>
              <a:path w="9144000" h="3395662">
                <a:moveTo>
                  <a:pt x="0" y="3395662"/>
                </a:moveTo>
                <a:lnTo>
                  <a:pt x="9144000" y="3395662"/>
                </a:lnTo>
                <a:lnTo>
                  <a:pt x="9144000" y="0"/>
                </a:lnTo>
                <a:lnTo>
                  <a:pt x="0" y="0"/>
                </a:lnTo>
                <a:lnTo>
                  <a:pt x="0" y="3395662"/>
                </a:lnTo>
                <a:close/>
              </a:path>
            </a:pathLst>
          </a:custGeom>
          <a:solidFill>
            <a:srgbClr val="1535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8600" y="2664938"/>
            <a:ext cx="8763000" cy="14857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5000"/>
              </a:lnSpc>
              <a:spcBef>
                <a:spcPts val="250"/>
              </a:spcBef>
            </a:pPr>
            <a:r>
              <a:rPr lang="en-US" sz="4400" b="1" spc="0" dirty="0">
                <a:solidFill>
                  <a:srgbClr val="FFFFFF"/>
                </a:solidFill>
                <a:latin typeface="Arial"/>
                <a:cs typeface="Arial"/>
              </a:rPr>
              <a:t>BUSINESS TRAVEL ACCIDENT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9944" y="2664939"/>
            <a:ext cx="3129788" cy="63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000"/>
              </a:lnSpc>
              <a:spcBef>
                <a:spcPts val="250"/>
              </a:spcBef>
            </a:pP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255904"/>
            <a:ext cx="3095670" cy="653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145"/>
              </a:lnSpc>
              <a:spcBef>
                <a:spcPts val="257"/>
              </a:spcBef>
            </a:pP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8" y="4456414"/>
            <a:ext cx="3807461" cy="621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spc="4" dirty="0" err="1">
                <a:solidFill>
                  <a:srgbClr val="FFFFFF"/>
                </a:solidFill>
                <a:latin typeface="Arial"/>
                <a:cs typeface="Arial"/>
              </a:rPr>
              <a:t>Versiti</a:t>
            </a:r>
            <a:r>
              <a:rPr lang="en-US" sz="2000" spc="4" dirty="0">
                <a:solidFill>
                  <a:srgbClr val="FFFFFF"/>
                </a:solidFill>
                <a:latin typeface="Arial"/>
                <a:cs typeface="Arial"/>
              </a:rPr>
              <a:t> Inc. and Subsidiaries</a:t>
            </a:r>
            <a:endParaRPr sz="2000" dirty="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277"/>
              </a:spcBef>
            </a:pPr>
            <a:r>
              <a:rPr sz="2000" spc="-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000" spc="0" dirty="0">
                <a:solidFill>
                  <a:srgbClr val="FFFFFF"/>
                </a:solidFill>
                <a:latin typeface="Arial"/>
                <a:cs typeface="Arial"/>
              </a:rPr>
              <a:t>oli</a:t>
            </a:r>
            <a:r>
              <a:rPr sz="2000" spc="4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000" spc="0" dirty="0">
                <a:solidFill>
                  <a:srgbClr val="FFFFFF"/>
                </a:solidFill>
                <a:latin typeface="Arial"/>
                <a:cs typeface="Arial"/>
              </a:rPr>
              <a:t>y #</a:t>
            </a:r>
            <a:r>
              <a:rPr sz="2000" spc="-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spc="0" dirty="0">
                <a:solidFill>
                  <a:srgbClr val="FFFFFF"/>
                </a:solidFill>
                <a:latin typeface="Arial"/>
                <a:cs typeface="Arial"/>
              </a:rPr>
              <a:t>GTU7894220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685" y="5477246"/>
            <a:ext cx="342671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spc="-4" dirty="0">
                <a:solidFill>
                  <a:srgbClr val="FFFFFF"/>
                </a:solidFill>
                <a:latin typeface="Arial"/>
                <a:cs typeface="Arial"/>
              </a:rPr>
              <a:t>Coverage Summary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04807"/>
            <a:ext cx="2133600" cy="14241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31177" y="348313"/>
            <a:ext cx="59458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</a:t>
            </a:r>
            <a:r>
              <a:rPr sz="2000" b="1" spc="-79" dirty="0">
                <a:solidFill>
                  <a:srgbClr val="3A4C68"/>
                </a:solidFill>
                <a:latin typeface="Arial"/>
                <a:cs typeface="Arial"/>
              </a:rPr>
              <a:t> </a:t>
            </a:r>
            <a:r>
              <a:rPr sz="2000" b="1" spc="-4" dirty="0">
                <a:solidFill>
                  <a:srgbClr val="3A4C68"/>
                </a:solidFill>
                <a:latin typeface="Arial"/>
                <a:cs typeface="Arial"/>
              </a:rPr>
              <a:t>P</a:t>
            </a:r>
            <a:r>
              <a:rPr sz="2000" b="1" spc="0" dirty="0">
                <a:solidFill>
                  <a:srgbClr val="3A4C68"/>
                </a:solidFill>
                <a:latin typeface="Arial"/>
                <a:cs typeface="Arial"/>
              </a:rPr>
              <a:t>rogram</a:t>
            </a:r>
            <a:r>
              <a:rPr sz="2000" b="1" spc="-19" dirty="0">
                <a:solidFill>
                  <a:srgbClr val="3A4C68"/>
                </a:solidFill>
                <a:latin typeface="Arial"/>
                <a:cs typeface="Arial"/>
              </a:rPr>
              <a:t> </a:t>
            </a:r>
            <a:r>
              <a:rPr sz="2000" b="1" spc="0" dirty="0">
                <a:solidFill>
                  <a:srgbClr val="3A4C68"/>
                </a:solidFill>
                <a:latin typeface="Arial"/>
                <a:cs typeface="Arial"/>
              </a:rPr>
              <a:t>– O</a:t>
            </a:r>
            <a:r>
              <a:rPr sz="2000" b="1" spc="-19" dirty="0">
                <a:solidFill>
                  <a:srgbClr val="3A4C68"/>
                </a:solidFill>
                <a:latin typeface="Arial"/>
                <a:cs typeface="Arial"/>
              </a:rPr>
              <a:t>v</a:t>
            </a:r>
            <a:r>
              <a:rPr sz="2000" b="1" spc="0" dirty="0">
                <a:solidFill>
                  <a:srgbClr val="3A4C68"/>
                </a:solidFill>
                <a:latin typeface="Arial"/>
                <a:cs typeface="Arial"/>
              </a:rPr>
              <a:t>er</a:t>
            </a:r>
            <a:r>
              <a:rPr sz="2000" b="1" spc="-19" dirty="0">
                <a:solidFill>
                  <a:srgbClr val="3A4C68"/>
                </a:solidFill>
                <a:latin typeface="Arial"/>
                <a:cs typeface="Arial"/>
              </a:rPr>
              <a:t>v</a:t>
            </a:r>
            <a:r>
              <a:rPr sz="2000" b="1" spc="-4" dirty="0">
                <a:solidFill>
                  <a:srgbClr val="3A4C68"/>
                </a:solidFill>
                <a:latin typeface="Arial"/>
                <a:cs typeface="Arial"/>
              </a:rPr>
              <a:t>i</a:t>
            </a:r>
            <a:r>
              <a:rPr sz="2000" b="1" spc="-9" dirty="0">
                <a:solidFill>
                  <a:srgbClr val="3A4C68"/>
                </a:solidFill>
                <a:latin typeface="Arial"/>
                <a:cs typeface="Arial"/>
              </a:rPr>
              <a:t>e</a:t>
            </a:r>
            <a:r>
              <a:rPr sz="2000" b="1" spc="0" dirty="0">
                <a:solidFill>
                  <a:srgbClr val="3A4C68"/>
                </a:solidFill>
                <a:latin typeface="Arial"/>
                <a:cs typeface="Arial"/>
              </a:rPr>
              <a:t>w</a:t>
            </a:r>
            <a:endParaRPr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1219200"/>
            <a:ext cx="7555805" cy="3590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22349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Provides coverage for </a:t>
            </a:r>
            <a:r>
              <a:rPr lang="en-US" sz="1600" b="1" spc="4" dirty="0">
                <a:solidFill>
                  <a:srgbClr val="111111"/>
                </a:solidFill>
                <a:latin typeface="Arial"/>
                <a:cs typeface="Arial"/>
              </a:rPr>
              <a:t>accidents</a:t>
            </a: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 that occur while traveling worldwide for business travelers</a:t>
            </a:r>
          </a:p>
          <a:p>
            <a:pPr marL="298450" marR="22349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Pays usual and customary charges for </a:t>
            </a:r>
            <a:r>
              <a:rPr lang="en-US" sz="1600" b="1" spc="4" dirty="0">
                <a:solidFill>
                  <a:srgbClr val="111111"/>
                </a:solidFill>
                <a:latin typeface="Arial"/>
                <a:cs typeface="Arial"/>
              </a:rPr>
              <a:t>medical expenses </a:t>
            </a: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outside of employee’s home country</a:t>
            </a:r>
          </a:p>
          <a:p>
            <a:pPr marL="298450" marR="22349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Covers </a:t>
            </a:r>
            <a:r>
              <a:rPr lang="en-US" sz="1600" b="1" spc="4" dirty="0">
                <a:solidFill>
                  <a:srgbClr val="111111"/>
                </a:solidFill>
                <a:latin typeface="Arial"/>
                <a:cs typeface="Arial"/>
              </a:rPr>
              <a:t>evacuation expenses </a:t>
            </a: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resulting from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Governmental formal recommendation to leave country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Political, social, or military event with governmental evacuation order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Natural disasters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Confirmed physical attack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Confirmed threat of physical attack</a:t>
            </a:r>
          </a:p>
          <a:p>
            <a:pPr marL="755650" marR="22349" lvl="1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4" dirty="0">
                <a:solidFill>
                  <a:srgbClr val="111111"/>
                </a:solidFill>
                <a:latin typeface="Arial"/>
                <a:cs typeface="Arial"/>
              </a:rPr>
              <a:t>Medical emergencies</a:t>
            </a:r>
          </a:p>
          <a:p>
            <a:pPr marL="298450" indent="-285750">
              <a:lnSpc>
                <a:spcPct val="100041"/>
              </a:lnSpc>
              <a:spcBef>
                <a:spcPts val="464"/>
              </a:spcBef>
              <a:buFont typeface="Arial" panose="020B0604020202020204" pitchFamily="34" charset="0"/>
              <a:buChar char="•"/>
            </a:pP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M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u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l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t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ili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ngual</a:t>
            </a:r>
            <a:r>
              <a:rPr sz="1600" spc="-109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Cu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to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er</a:t>
            </a:r>
            <a:r>
              <a:rPr sz="1600" b="1" spc="-49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b="1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vic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b="1" spc="-63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Rep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entat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iv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es</a:t>
            </a:r>
            <a:r>
              <a:rPr sz="1600" spc="-11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v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il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ab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l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-8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24</a:t>
            </a:r>
            <a:r>
              <a:rPr sz="1600" spc="-17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hou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r>
              <a:rPr sz="1600" spc="-2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da</a:t>
            </a:r>
            <a:r>
              <a:rPr sz="1600" spc="-139" dirty="0">
                <a:solidFill>
                  <a:srgbClr val="111111"/>
                </a:solidFill>
                <a:latin typeface="Arial"/>
                <a:cs typeface="Arial"/>
              </a:rPr>
              <a:t>y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,</a:t>
            </a:r>
            <a:r>
              <a:rPr sz="1600" spc="9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7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da</a:t>
            </a:r>
            <a:r>
              <a:rPr sz="1600" spc="-19" dirty="0">
                <a:solidFill>
                  <a:srgbClr val="111111"/>
                </a:solidFill>
                <a:latin typeface="Arial"/>
                <a:cs typeface="Arial"/>
              </a:rPr>
              <a:t>y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s a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-9" dirty="0">
                <a:solidFill>
                  <a:srgbClr val="111111"/>
                </a:solidFill>
                <a:latin typeface="Arial"/>
                <a:cs typeface="Arial"/>
              </a:rPr>
              <a:t>w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ee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k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,</a:t>
            </a:r>
            <a:r>
              <a:rPr sz="1600" spc="-12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365</a:t>
            </a:r>
            <a:r>
              <a:rPr sz="1600" spc="-26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da</a:t>
            </a:r>
            <a:r>
              <a:rPr sz="1600" spc="-19" dirty="0">
                <a:solidFill>
                  <a:srgbClr val="111111"/>
                </a:solidFill>
                <a:latin typeface="Arial"/>
                <a:cs typeface="Arial"/>
              </a:rPr>
              <a:t>y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r>
              <a:rPr sz="1600" spc="-3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-19" dirty="0">
                <a:solidFill>
                  <a:srgbClr val="111111"/>
                </a:solidFill>
                <a:latin typeface="Arial"/>
                <a:cs typeface="Arial"/>
              </a:rPr>
              <a:t>y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ear</a:t>
            </a:r>
            <a:endParaRPr sz="1600" dirty="0">
              <a:latin typeface="Arial"/>
              <a:cs typeface="Arial"/>
            </a:endParaRPr>
          </a:p>
          <a:p>
            <a:pPr marL="298450" marR="325077" indent="-285750">
              <a:lnSpc>
                <a:spcPct val="100041"/>
              </a:lnSpc>
              <a:spcBef>
                <a:spcPts val="385"/>
              </a:spcBef>
              <a:buFont typeface="Arial" panose="020B0604020202020204" pitchFamily="34" charset="0"/>
              <a:buChar char="•"/>
            </a:pP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Co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v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age</a:t>
            </a:r>
            <a:r>
              <a:rPr sz="1600" spc="-54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for</a:t>
            </a:r>
            <a:r>
              <a:rPr sz="1600" spc="-8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Em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b="1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gen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c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y</a:t>
            </a:r>
            <a:r>
              <a:rPr sz="1600" b="1" spc="-60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ed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ic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al</a:t>
            </a:r>
            <a:r>
              <a:rPr sz="1600" b="1" spc="-155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Assis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tan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c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 </a:t>
            </a:r>
            <a:endParaRPr lang="en-US" sz="1600" b="1" spc="0" dirty="0">
              <a:solidFill>
                <a:srgbClr val="111111"/>
              </a:solidFill>
              <a:latin typeface="Arial"/>
              <a:cs typeface="Arial"/>
            </a:endParaRPr>
          </a:p>
          <a:p>
            <a:pPr marL="298450" marR="325077" indent="-285750">
              <a:lnSpc>
                <a:spcPct val="100041"/>
              </a:lnSpc>
              <a:spcBef>
                <a:spcPts val="385"/>
              </a:spcBef>
              <a:buFont typeface="Arial" panose="020B0604020202020204" pitchFamily="34" charset="0"/>
              <a:buChar char="•"/>
            </a:pP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Ded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ic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ated</a:t>
            </a:r>
            <a:r>
              <a:rPr sz="1600" spc="-81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b="1" spc="-9" dirty="0">
                <a:solidFill>
                  <a:srgbClr val="111111"/>
                </a:solidFill>
                <a:latin typeface="Arial"/>
                <a:cs typeface="Arial"/>
              </a:rPr>
              <a:t>w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eb</a:t>
            </a:r>
            <a:r>
              <a:rPr sz="1600" b="1" spc="4" dirty="0">
                <a:solidFill>
                  <a:srgbClr val="111111"/>
                </a:solidFill>
                <a:latin typeface="Arial"/>
                <a:cs typeface="Arial"/>
              </a:rPr>
              <a:t>si</a:t>
            </a:r>
            <a:r>
              <a:rPr sz="1600" b="1" spc="0" dirty="0">
                <a:solidFill>
                  <a:srgbClr val="111111"/>
                </a:solidFill>
                <a:latin typeface="Arial"/>
                <a:cs typeface="Arial"/>
              </a:rPr>
              <a:t>te</a:t>
            </a:r>
            <a:r>
              <a:rPr sz="1600" spc="-39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for</a:t>
            </a:r>
            <a:r>
              <a:rPr sz="1600" spc="1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nte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nat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onal</a:t>
            </a:r>
            <a:r>
              <a:rPr sz="1600" spc="-92" dirty="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t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v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4" dirty="0">
                <a:solidFill>
                  <a:srgbClr val="111111"/>
                </a:solidFill>
                <a:latin typeface="Arial"/>
                <a:cs typeface="Arial"/>
              </a:rPr>
              <a:t>l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sz="1600" spc="-4" dirty="0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111111"/>
                </a:solidFill>
                <a:latin typeface="Arial"/>
                <a:cs typeface="Arial"/>
              </a:rPr>
              <a:t>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6064" y="2203543"/>
            <a:ext cx="168500" cy="520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8"/>
          <p:cNvSpPr/>
          <p:nvPr/>
        </p:nvSpPr>
        <p:spPr>
          <a:xfrm>
            <a:off x="0" y="5257799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31177" y="348313"/>
            <a:ext cx="65554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</a:t>
            </a:r>
            <a:r>
              <a:rPr lang="en-US" sz="2000" b="1" spc="-79" dirty="0">
                <a:solidFill>
                  <a:srgbClr val="3A4C68"/>
                </a:solidFill>
                <a:latin typeface="Arial"/>
                <a:cs typeface="Arial"/>
              </a:rPr>
              <a:t> </a:t>
            </a:r>
            <a:r>
              <a:rPr lang="en-US" sz="2000" b="1" spc="-4" dirty="0">
                <a:solidFill>
                  <a:srgbClr val="3A4C68"/>
                </a:solidFill>
                <a:latin typeface="Arial"/>
                <a:cs typeface="Arial"/>
              </a:rPr>
              <a:t>P</a:t>
            </a: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rogram</a:t>
            </a:r>
            <a:r>
              <a:rPr lang="en-US" sz="2000" b="1" spc="-19" dirty="0">
                <a:solidFill>
                  <a:srgbClr val="3A4C68"/>
                </a:solidFill>
                <a:latin typeface="Arial"/>
                <a:cs typeface="Arial"/>
              </a:rPr>
              <a:t> </a:t>
            </a: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– Who Is Covered?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737" y="1600200"/>
            <a:ext cx="8084223" cy="6189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2" marR="10908" algn="just">
              <a:lnSpc>
                <a:spcPts val="1730"/>
              </a:lnSpc>
              <a:spcBef>
                <a:spcPts val="86"/>
              </a:spcBef>
            </a:pPr>
            <a:r>
              <a:rPr sz="1600" b="1" spc="4" dirty="0">
                <a:latin typeface="Arial"/>
                <a:cs typeface="Arial"/>
              </a:rPr>
              <a:t>E</a:t>
            </a:r>
            <a:r>
              <a:rPr sz="1600" b="1" spc="-4" dirty="0">
                <a:latin typeface="Arial"/>
                <a:cs typeface="Arial"/>
              </a:rPr>
              <a:t>mp</a:t>
            </a:r>
            <a:r>
              <a:rPr sz="1600" b="1" spc="0" dirty="0">
                <a:latin typeface="Arial"/>
                <a:cs typeface="Arial"/>
              </a:rPr>
              <a:t>l</a:t>
            </a:r>
            <a:r>
              <a:rPr sz="1600" b="1" spc="-4" dirty="0">
                <a:latin typeface="Arial"/>
                <a:cs typeface="Arial"/>
              </a:rPr>
              <a:t>o</a:t>
            </a:r>
            <a:r>
              <a:rPr sz="1600" b="1" spc="-34" dirty="0">
                <a:latin typeface="Arial"/>
                <a:cs typeface="Arial"/>
              </a:rPr>
              <a:t>y</a:t>
            </a:r>
            <a:r>
              <a:rPr sz="1600" b="1" spc="0" dirty="0">
                <a:latin typeface="Arial"/>
                <a:cs typeface="Arial"/>
              </a:rPr>
              <a:t>ee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4" dirty="0">
                <a:latin typeface="Arial"/>
                <a:cs typeface="Arial"/>
              </a:rPr>
              <a:t>E</a:t>
            </a:r>
            <a:r>
              <a:rPr sz="1600" b="1" spc="0" dirty="0">
                <a:latin typeface="Arial"/>
                <a:cs typeface="Arial"/>
              </a:rPr>
              <a:t>li</a:t>
            </a:r>
            <a:r>
              <a:rPr sz="1600" b="1" spc="-4" dirty="0">
                <a:latin typeface="Arial"/>
                <a:cs typeface="Arial"/>
              </a:rPr>
              <a:t>g</a:t>
            </a:r>
            <a:r>
              <a:rPr sz="1600" b="1" spc="0" dirty="0">
                <a:latin typeface="Arial"/>
                <a:cs typeface="Arial"/>
              </a:rPr>
              <a:t>i</a:t>
            </a:r>
            <a:r>
              <a:rPr sz="1600" b="1" spc="-4" dirty="0">
                <a:latin typeface="Arial"/>
                <a:cs typeface="Arial"/>
              </a:rPr>
              <a:t>b</a:t>
            </a:r>
            <a:r>
              <a:rPr sz="1600" b="1" spc="0" dirty="0">
                <a:latin typeface="Arial"/>
                <a:cs typeface="Arial"/>
              </a:rPr>
              <a:t>ili</a:t>
            </a:r>
            <a:r>
              <a:rPr sz="1600" b="1" spc="9" dirty="0">
                <a:latin typeface="Arial"/>
                <a:cs typeface="Arial"/>
              </a:rPr>
              <a:t>t</a:t>
            </a:r>
            <a:r>
              <a:rPr sz="1600" b="1" spc="-25" dirty="0">
                <a:latin typeface="Arial"/>
                <a:cs typeface="Arial"/>
              </a:rPr>
              <a:t>y</a:t>
            </a:r>
            <a:r>
              <a:rPr sz="1600" b="1" spc="0" dirty="0">
                <a:latin typeface="Arial"/>
                <a:cs typeface="Arial"/>
              </a:rPr>
              <a:t>: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Al</a:t>
            </a:r>
            <a:r>
              <a:rPr sz="1600" spc="0" dirty="0">
                <a:latin typeface="Arial"/>
                <a:cs typeface="Arial"/>
              </a:rPr>
              <a:t>l</a:t>
            </a:r>
            <a:r>
              <a:rPr sz="1600" spc="-37" dirty="0">
                <a:latin typeface="Arial"/>
                <a:cs typeface="Arial"/>
              </a:rPr>
              <a:t> </a:t>
            </a:r>
            <a:r>
              <a:rPr lang="en-US" sz="1600" spc="0" dirty="0">
                <a:latin typeface="Arial"/>
                <a:cs typeface="Arial"/>
              </a:rPr>
              <a:t>employees and volunteers of </a:t>
            </a:r>
            <a:r>
              <a:rPr lang="en-US" sz="1600" spc="0" dirty="0" err="1">
                <a:latin typeface="Arial"/>
                <a:cs typeface="Arial"/>
              </a:rPr>
              <a:t>Versiti</a:t>
            </a:r>
            <a:r>
              <a:rPr lang="en-US" sz="1600" spc="0" dirty="0">
                <a:latin typeface="Arial"/>
                <a:cs typeface="Arial"/>
              </a:rPr>
              <a:t> Inc. &amp; Subsidiaries </a:t>
            </a:r>
            <a:r>
              <a:rPr sz="1600" spc="-9" dirty="0">
                <a:latin typeface="Arial"/>
                <a:cs typeface="Arial"/>
              </a:rPr>
              <a:t>w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-14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li</a:t>
            </a:r>
            <a:r>
              <a:rPr sz="1600" spc="0" dirty="0">
                <a:latin typeface="Arial"/>
                <a:cs typeface="Arial"/>
              </a:rPr>
              <a:t>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on</a:t>
            </a:r>
            <a:r>
              <a:rPr sz="1600" spc="-1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bu</a:t>
            </a:r>
            <a:r>
              <a:rPr sz="1600" spc="4" dirty="0">
                <a:latin typeface="Arial"/>
                <a:cs typeface="Arial"/>
              </a:rPr>
              <a:t>si</a:t>
            </a:r>
            <a:r>
              <a:rPr sz="1600" spc="0" dirty="0">
                <a:latin typeface="Arial"/>
                <a:cs typeface="Arial"/>
              </a:rPr>
              <a:t>ne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s</a:t>
            </a:r>
            <a:r>
              <a:rPr sz="1600" spc="-6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of,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pen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of,</a:t>
            </a:r>
            <a:r>
              <a:rPr lang="en-US" sz="1600" spc="0" dirty="0">
                <a:latin typeface="Arial"/>
                <a:cs typeface="Arial"/>
              </a:rPr>
              <a:t> or volunteering on the behalf of</a:t>
            </a:r>
            <a:r>
              <a:rPr sz="1600" spc="-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P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4" dirty="0">
                <a:latin typeface="Arial"/>
                <a:cs typeface="Arial"/>
              </a:rPr>
              <a:t>lic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der</a:t>
            </a:r>
            <a:r>
              <a:rPr lang="en-US" sz="1600" spc="-87" dirty="0">
                <a:latin typeface="Arial"/>
                <a:cs typeface="Arial"/>
              </a:rPr>
              <a:t>.  </a:t>
            </a:r>
          </a:p>
          <a:p>
            <a:pPr marL="12902" marR="10908" algn="just">
              <a:lnSpc>
                <a:spcPts val="1730"/>
              </a:lnSpc>
              <a:spcBef>
                <a:spcPts val="86"/>
              </a:spcBef>
            </a:pPr>
            <a:endParaRPr lang="en-US" sz="1600" spc="-87" dirty="0">
              <a:latin typeface="Arial"/>
              <a:cs typeface="Arial"/>
            </a:endParaRPr>
          </a:p>
          <a:p>
            <a:pPr marL="12902" marR="10908" algn="just">
              <a:lnSpc>
                <a:spcPts val="1730"/>
              </a:lnSpc>
              <a:spcBef>
                <a:spcPts val="86"/>
              </a:spcBef>
            </a:pPr>
            <a:r>
              <a:rPr lang="en-US" sz="1600" b="1" spc="-87" dirty="0">
                <a:latin typeface="Arial"/>
                <a:cs typeface="Arial"/>
              </a:rPr>
              <a:t>Accidental Death and Dismemberment:</a:t>
            </a:r>
          </a:p>
          <a:p>
            <a:pPr marL="298652" marR="10908" indent="-285750" algn="just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-87" dirty="0">
                <a:latin typeface="Arial"/>
                <a:cs typeface="Arial"/>
              </a:rPr>
              <a:t>Employees Principal Sum - $200,000</a:t>
            </a:r>
          </a:p>
          <a:p>
            <a:pPr marL="298652" marR="10908" indent="-285750" algn="just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lang="en-US" sz="1600" spc="-87" dirty="0">
                <a:latin typeface="Arial"/>
                <a:cs typeface="Arial"/>
              </a:rPr>
              <a:t>Volunteers Principal Sum - $50,000</a:t>
            </a:r>
          </a:p>
          <a:p>
            <a:pPr marL="12902" marR="10908" algn="just">
              <a:lnSpc>
                <a:spcPts val="1730"/>
              </a:lnSpc>
              <a:spcBef>
                <a:spcPts val="86"/>
              </a:spcBef>
            </a:pPr>
            <a:endParaRPr lang="en-US" sz="1600" spc="-87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737" y="3728057"/>
            <a:ext cx="7931198" cy="13011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02">
              <a:lnSpc>
                <a:spcPts val="1730"/>
              </a:lnSpc>
              <a:spcBef>
                <a:spcPts val="86"/>
              </a:spcBef>
            </a:pPr>
            <a:r>
              <a:rPr lang="en-US" sz="1600" b="1" spc="0" dirty="0">
                <a:latin typeface="Arial"/>
                <a:cs typeface="Arial"/>
              </a:rPr>
              <a:t>Spouse &amp; </a:t>
            </a:r>
            <a:r>
              <a:rPr sz="1600" b="1" spc="0" dirty="0">
                <a:latin typeface="Arial"/>
                <a:cs typeface="Arial"/>
              </a:rPr>
              <a:t>De</a:t>
            </a:r>
            <a:r>
              <a:rPr sz="1600" b="1" spc="-4" dirty="0">
                <a:latin typeface="Arial"/>
                <a:cs typeface="Arial"/>
              </a:rPr>
              <a:t>p</a:t>
            </a:r>
            <a:r>
              <a:rPr sz="1600" b="1" spc="0" dirty="0">
                <a:latin typeface="Arial"/>
                <a:cs typeface="Arial"/>
              </a:rPr>
              <a:t>e</a:t>
            </a:r>
            <a:r>
              <a:rPr sz="1600" b="1" spc="-4" dirty="0">
                <a:latin typeface="Arial"/>
                <a:cs typeface="Arial"/>
              </a:rPr>
              <a:t>nd</a:t>
            </a:r>
            <a:r>
              <a:rPr sz="1600" b="1" spc="0" dirty="0">
                <a:latin typeface="Arial"/>
                <a:cs typeface="Arial"/>
              </a:rPr>
              <a:t>e</a:t>
            </a:r>
            <a:r>
              <a:rPr sz="1600" b="1" spc="-4" dirty="0">
                <a:latin typeface="Arial"/>
                <a:cs typeface="Arial"/>
              </a:rPr>
              <a:t>n</a:t>
            </a:r>
            <a:r>
              <a:rPr sz="1600" b="1" spc="0" dirty="0">
                <a:latin typeface="Arial"/>
                <a:cs typeface="Arial"/>
              </a:rPr>
              <a:t>t</a:t>
            </a:r>
            <a:r>
              <a:rPr lang="en-US" sz="1600" b="1" spc="0" dirty="0">
                <a:latin typeface="Arial"/>
                <a:cs typeface="Arial"/>
              </a:rPr>
              <a:t> Children</a:t>
            </a:r>
            <a:r>
              <a:rPr sz="1600" b="1" spc="-62" dirty="0">
                <a:latin typeface="Arial"/>
                <a:cs typeface="Arial"/>
              </a:rPr>
              <a:t> </a:t>
            </a:r>
            <a:r>
              <a:rPr sz="1600" b="1" spc="4" dirty="0">
                <a:latin typeface="Arial"/>
                <a:cs typeface="Arial"/>
              </a:rPr>
              <a:t>E</a:t>
            </a:r>
            <a:r>
              <a:rPr sz="1600" b="1" spc="0" dirty="0">
                <a:latin typeface="Arial"/>
                <a:cs typeface="Arial"/>
              </a:rPr>
              <a:t>li</a:t>
            </a:r>
            <a:r>
              <a:rPr sz="1600" b="1" spc="-4" dirty="0">
                <a:latin typeface="Arial"/>
                <a:cs typeface="Arial"/>
              </a:rPr>
              <a:t>g</a:t>
            </a:r>
            <a:r>
              <a:rPr sz="1600" b="1" spc="0" dirty="0">
                <a:latin typeface="Arial"/>
                <a:cs typeface="Arial"/>
              </a:rPr>
              <a:t>i</a:t>
            </a:r>
            <a:r>
              <a:rPr sz="1600" b="1" spc="-4" dirty="0">
                <a:latin typeface="Arial"/>
                <a:cs typeface="Arial"/>
              </a:rPr>
              <a:t>b</a:t>
            </a:r>
            <a:r>
              <a:rPr sz="1600" b="1" spc="0" dirty="0">
                <a:latin typeface="Arial"/>
                <a:cs typeface="Arial"/>
              </a:rPr>
              <a:t>ili</a:t>
            </a:r>
            <a:r>
              <a:rPr sz="1600" b="1" spc="9" dirty="0">
                <a:latin typeface="Arial"/>
                <a:cs typeface="Arial"/>
              </a:rPr>
              <a:t>t</a:t>
            </a:r>
            <a:r>
              <a:rPr sz="1600" b="1" spc="-9" dirty="0">
                <a:latin typeface="Arial"/>
                <a:cs typeface="Arial"/>
              </a:rPr>
              <a:t>y</a:t>
            </a:r>
            <a:r>
              <a:rPr sz="1600" b="1" spc="0" dirty="0">
                <a:latin typeface="Arial"/>
                <a:cs typeface="Arial"/>
              </a:rPr>
              <a:t>: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spc="-4" dirty="0">
                <a:latin typeface="Arial"/>
                <a:cs typeface="Arial"/>
              </a:rPr>
              <a:t>F</a:t>
            </a:r>
            <a:r>
              <a:rPr sz="1600" spc="0" dirty="0">
                <a:latin typeface="Arial"/>
                <a:cs typeface="Arial"/>
              </a:rPr>
              <a:t>or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0" dirty="0">
                <a:latin typeface="Arial"/>
                <a:cs typeface="Arial"/>
              </a:rPr>
              <a:t>our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Dependent</a:t>
            </a:r>
            <a:r>
              <a:rPr sz="1600" spc="-58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pou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5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or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do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c</a:t>
            </a:r>
            <a:r>
              <a:rPr sz="1600" spc="-5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tner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dependent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h</a:t>
            </a:r>
            <a:r>
              <a:rPr sz="1600" spc="4" dirty="0">
                <a:latin typeface="Arial"/>
                <a:cs typeface="Arial"/>
              </a:rPr>
              <a:t>il</a:t>
            </a:r>
            <a:r>
              <a:rPr sz="1600" spc="0" dirty="0">
                <a:latin typeface="Arial"/>
                <a:cs typeface="Arial"/>
              </a:rPr>
              <a:t>d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4" dirty="0">
                <a:latin typeface="Arial"/>
                <a:cs typeface="Arial"/>
              </a:rPr>
              <a:t>{</a:t>
            </a:r>
            <a:r>
              <a:rPr sz="1600" spc="0" dirty="0">
                <a:latin typeface="Arial"/>
                <a:cs typeface="Arial"/>
              </a:rPr>
              <a:t>up</a:t>
            </a:r>
            <a:r>
              <a:rPr sz="1600" spc="-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age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26</a:t>
            </a:r>
            <a:r>
              <a:rPr sz="1600" spc="-17" dirty="0">
                <a:latin typeface="Arial"/>
                <a:cs typeface="Arial"/>
              </a:rPr>
              <a:t> 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0" dirty="0">
                <a:latin typeface="Arial"/>
                <a:cs typeface="Arial"/>
              </a:rPr>
              <a:t>ea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}</a:t>
            </a:r>
            <a:r>
              <a:rPr sz="1600" spc="-9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be</a:t>
            </a:r>
            <a:r>
              <a:rPr sz="1600" spc="-2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ed,</a:t>
            </a:r>
            <a:r>
              <a:rPr sz="1600" spc="-5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they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9" dirty="0">
                <a:latin typeface="Arial"/>
                <a:cs typeface="Arial"/>
              </a:rPr>
              <a:t>w</a:t>
            </a:r>
            <a:r>
              <a:rPr sz="1600" spc="4" dirty="0">
                <a:latin typeface="Arial"/>
                <a:cs typeface="Arial"/>
              </a:rPr>
              <a:t>il</a:t>
            </a:r>
            <a:r>
              <a:rPr sz="1600" spc="0" dirty="0">
                <a:latin typeface="Arial"/>
                <a:cs typeface="Arial"/>
              </a:rPr>
              <a:t>l</a:t>
            </a:r>
            <a:r>
              <a:rPr sz="1600" spc="-2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need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be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li</a:t>
            </a:r>
            <a:r>
              <a:rPr sz="1600" spc="0" dirty="0">
                <a:latin typeface="Arial"/>
                <a:cs typeface="Arial"/>
              </a:rPr>
              <a:t>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" dirty="0">
                <a:latin typeface="Arial"/>
                <a:cs typeface="Arial"/>
              </a:rPr>
              <a:t>w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th</a:t>
            </a:r>
            <a:r>
              <a:rPr sz="1600" spc="-1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li</a:t>
            </a:r>
            <a:r>
              <a:rPr sz="1600" spc="0" dirty="0">
                <a:latin typeface="Arial"/>
                <a:cs typeface="Arial"/>
              </a:rPr>
              <a:t>g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b</a:t>
            </a:r>
            <a:r>
              <a:rPr sz="1600" spc="-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74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0" dirty="0">
                <a:latin typeface="Arial"/>
                <a:cs typeface="Arial"/>
              </a:rPr>
              <a:t>ee</a:t>
            </a:r>
            <a:r>
              <a:rPr sz="1600" spc="-54" dirty="0">
                <a:latin typeface="Arial"/>
                <a:cs typeface="Arial"/>
              </a:rPr>
              <a:t> </a:t>
            </a:r>
            <a:r>
              <a:rPr sz="1600" spc="-9" dirty="0">
                <a:latin typeface="Arial"/>
                <a:cs typeface="Arial"/>
              </a:rPr>
              <a:t>w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-14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s</a:t>
            </a:r>
            <a:r>
              <a:rPr sz="1600" spc="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li</a:t>
            </a:r>
            <a:r>
              <a:rPr sz="1600" spc="0" dirty="0">
                <a:latin typeface="Arial"/>
                <a:cs typeface="Arial"/>
              </a:rPr>
              <a:t>ng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pen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the</a:t>
            </a:r>
            <a:r>
              <a:rPr sz="1600" spc="-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po</a:t>
            </a:r>
            <a:r>
              <a:rPr sz="1600" spc="4" dirty="0">
                <a:latin typeface="Arial"/>
                <a:cs typeface="Arial"/>
              </a:rPr>
              <a:t>lic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der</a:t>
            </a:r>
            <a:r>
              <a:rPr lang="en-US" sz="1600" dirty="0">
                <a:latin typeface="Arial"/>
                <a:cs typeface="Arial"/>
              </a:rPr>
              <a:t>. </a:t>
            </a:r>
            <a:r>
              <a:rPr lang="en-US" sz="1600" spc="0" dirty="0">
                <a:latin typeface="Arial"/>
                <a:cs typeface="Arial"/>
              </a:rPr>
              <a:t>All coverages according to policy apply to Spouse &amp; Dependent Children.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0" y="5268903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31177" y="348313"/>
            <a:ext cx="6555423" cy="666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 - Assistance Services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737" y="838201"/>
            <a:ext cx="7931198" cy="3809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Emergency Medical Referrals     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Medical Monitoring and Evacuation                                                       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Medical or Non-Medical Repatriation                              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Hospital Admissions and Medical Payments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Prescription Assistance              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Visit to Hospital                           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Return of Child, Companion, or Remains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Passport and visa information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Weather, cultural, and exchange information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Country and City Risk Ratings/General Travel Tips         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Health, Medical, and Safety Reports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Consulate Contacts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Inoculation and Immunization Requirements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Travel advisories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Security Alerts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Foreign Equivalent of 911</a:t>
            </a:r>
          </a:p>
          <a:p>
            <a:pPr marL="298652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0" y="5268903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2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531177" y="348313"/>
            <a:ext cx="60220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Out of Country Medical – Covered Expenses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3873" y="1600709"/>
            <a:ext cx="3079927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4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es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Co</a:t>
            </a:r>
            <a:r>
              <a:rPr sz="1600" spc="4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pen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s*</a:t>
            </a:r>
            <a:r>
              <a:rPr sz="1600" spc="0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6064" y="1905509"/>
            <a:ext cx="7766118" cy="2666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8450" marR="22349" indent="-285750">
              <a:lnSpc>
                <a:spcPts val="1730"/>
              </a:lnSpc>
              <a:spcBef>
                <a:spcPts val="86"/>
              </a:spcBef>
              <a:buFont typeface="Arial" panose="020B0604020202020204" pitchFamily="34" charset="0"/>
              <a:buChar char="•"/>
            </a:pP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ed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,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g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2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eat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ent</a:t>
            </a:r>
            <a:r>
              <a:rPr sz="1600" spc="-3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4" dirty="0">
                <a:latin typeface="Arial"/>
                <a:cs typeface="Arial"/>
              </a:rPr>
              <a:t>vi</a:t>
            </a:r>
            <a:r>
              <a:rPr sz="1600" spc="0" dirty="0">
                <a:latin typeface="Arial"/>
                <a:cs typeface="Arial"/>
              </a:rPr>
              <a:t>ded</a:t>
            </a:r>
            <a:r>
              <a:rPr sz="1600" spc="-6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by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ph</a:t>
            </a:r>
            <a:r>
              <a:rPr sz="1600" spc="-19" dirty="0">
                <a:latin typeface="Arial"/>
                <a:cs typeface="Arial"/>
              </a:rPr>
              <a:t>y</a:t>
            </a:r>
            <a:r>
              <a:rPr sz="1600" spc="4" dirty="0">
                <a:latin typeface="Arial"/>
                <a:cs typeface="Arial"/>
              </a:rPr>
              <a:t>sici</a:t>
            </a:r>
            <a:r>
              <a:rPr sz="1600" spc="0" dirty="0">
                <a:latin typeface="Arial"/>
                <a:cs typeface="Arial"/>
              </a:rPr>
              <a:t>an</a:t>
            </a:r>
            <a:r>
              <a:rPr sz="1600" spc="-7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as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34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cci</a:t>
            </a:r>
            <a:r>
              <a:rPr sz="1600" spc="0" dirty="0">
                <a:latin typeface="Arial"/>
                <a:cs typeface="Arial"/>
              </a:rPr>
              <a:t>dent</a:t>
            </a:r>
            <a:r>
              <a:rPr sz="1600" spc="-69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or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sick</a:t>
            </a:r>
            <a:r>
              <a:rPr sz="1600" spc="0" dirty="0">
                <a:latin typeface="Arial"/>
                <a:cs typeface="Arial"/>
              </a:rPr>
              <a:t>ne</a:t>
            </a:r>
            <a:r>
              <a:rPr sz="1600" spc="4" dirty="0">
                <a:latin typeface="Arial"/>
                <a:cs typeface="Arial"/>
              </a:rPr>
              <a:t>ss</a:t>
            </a:r>
            <a:r>
              <a:rPr lang="en-US" sz="1600" spc="4" dirty="0">
                <a:latin typeface="Arial"/>
                <a:cs typeface="Arial"/>
              </a:rPr>
              <a:t> (including Covid-19)</a:t>
            </a:r>
            <a:r>
              <a:rPr sz="1600" spc="0" dirty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98450" indent="-285750">
              <a:lnSpc>
                <a:spcPct val="100041"/>
              </a:lnSpc>
              <a:spcBef>
                <a:spcPts val="464"/>
              </a:spcBef>
              <a:buFont typeface="Arial" panose="020B0604020202020204" pitchFamily="34" charset="0"/>
              <a:buChar char="•"/>
            </a:pPr>
            <a:r>
              <a:rPr sz="1600" spc="4" dirty="0">
                <a:latin typeface="Arial"/>
                <a:cs typeface="Arial"/>
              </a:rPr>
              <a:t>Em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gen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y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Denta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,</a:t>
            </a:r>
            <a:r>
              <a:rPr sz="1600" spc="-31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</a:t>
            </a:r>
            <a:r>
              <a:rPr sz="1600" spc="4" dirty="0">
                <a:latin typeface="Arial"/>
                <a:cs typeface="Arial"/>
              </a:rPr>
              <a:t>cl</a:t>
            </a:r>
            <a:r>
              <a:rPr sz="1600" spc="0" dirty="0">
                <a:latin typeface="Arial"/>
                <a:cs typeface="Arial"/>
              </a:rPr>
              <a:t>udes</a:t>
            </a:r>
            <a:r>
              <a:rPr sz="1600" spc="-7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dental</a:t>
            </a:r>
            <a:r>
              <a:rPr sz="1600" spc="-3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cci</a:t>
            </a:r>
            <a:r>
              <a:rPr sz="1600" spc="0" dirty="0">
                <a:latin typeface="Arial"/>
                <a:cs typeface="Arial"/>
              </a:rPr>
              <a:t>dent</a:t>
            </a:r>
            <a:r>
              <a:rPr sz="1600" spc="-69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ound</a:t>
            </a:r>
            <a:r>
              <a:rPr sz="1600" spc="-4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natu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al</a:t>
            </a:r>
            <a:r>
              <a:rPr sz="1600" spc="-4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tooth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2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ll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vi</a:t>
            </a:r>
            <a:r>
              <a:rPr sz="1600" spc="0" dirty="0">
                <a:latin typeface="Arial"/>
                <a:cs typeface="Arial"/>
              </a:rPr>
              <a:t>at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on</a:t>
            </a:r>
            <a:r>
              <a:rPr sz="1600" spc="-10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of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udden</a:t>
            </a:r>
            <a:r>
              <a:rPr sz="1600" spc="-5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une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pe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ted</a:t>
            </a:r>
            <a:r>
              <a:rPr sz="1600" spc="-6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dental</a:t>
            </a:r>
            <a:r>
              <a:rPr sz="1600" spc="-3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pa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ub</a:t>
            </a:r>
            <a:r>
              <a:rPr sz="1600" spc="4" dirty="0">
                <a:latin typeface="Arial"/>
                <a:cs typeface="Arial"/>
              </a:rPr>
              <a:t>j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5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po</a:t>
            </a:r>
            <a:r>
              <a:rPr sz="1600" spc="4" dirty="0">
                <a:latin typeface="Arial"/>
                <a:cs typeface="Arial"/>
              </a:rPr>
              <a:t>lic</a:t>
            </a:r>
            <a:r>
              <a:rPr sz="1600" spc="0" dirty="0">
                <a:latin typeface="Arial"/>
                <a:cs typeface="Arial"/>
              </a:rPr>
              <a:t>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4" dirty="0">
                <a:latin typeface="Arial"/>
                <a:cs typeface="Arial"/>
              </a:rPr>
              <a:t>im</a:t>
            </a:r>
            <a:r>
              <a:rPr sz="1600" spc="0" dirty="0">
                <a:latin typeface="Arial"/>
                <a:cs typeface="Arial"/>
              </a:rPr>
              <a:t>u</a:t>
            </a:r>
            <a:r>
              <a:rPr sz="1600" spc="4" dirty="0">
                <a:latin typeface="Arial"/>
                <a:cs typeface="Arial"/>
              </a:rPr>
              <a:t>ms</a:t>
            </a:r>
            <a:r>
              <a:rPr sz="1600" spc="0" dirty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98450" marR="229954" indent="-285750">
              <a:lnSpc>
                <a:spcPct val="100041"/>
              </a:lnSpc>
              <a:spcBef>
                <a:spcPts val="385"/>
              </a:spcBef>
              <a:buFont typeface="Arial" panose="020B0604020202020204" pitchFamily="34" charset="0"/>
              <a:buChar char="•"/>
            </a:pP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tal</a:t>
            </a:r>
            <a:r>
              <a:rPr sz="1600" spc="-62" dirty="0">
                <a:latin typeface="Arial"/>
                <a:cs typeface="Arial"/>
              </a:rPr>
              <a:t> 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oom</a:t>
            </a:r>
            <a:r>
              <a:rPr sz="1600" spc="-2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boa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ha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ge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,</a:t>
            </a:r>
            <a:r>
              <a:rPr sz="1600" spc="-4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26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nten</a:t>
            </a:r>
            <a:r>
              <a:rPr sz="1600" spc="4" dirty="0">
                <a:latin typeface="Arial"/>
                <a:cs typeface="Arial"/>
              </a:rPr>
              <a:t>siv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73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1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un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21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ha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ge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,</a:t>
            </a:r>
            <a:r>
              <a:rPr sz="1600" spc="-41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ub</a:t>
            </a:r>
            <a:r>
              <a:rPr sz="1600" spc="4" dirty="0">
                <a:latin typeface="Arial"/>
                <a:cs typeface="Arial"/>
              </a:rPr>
              <a:t>j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t</a:t>
            </a:r>
            <a:r>
              <a:rPr sz="1600" spc="-5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to</a:t>
            </a:r>
            <a:r>
              <a:rPr sz="1600" spc="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po</a:t>
            </a:r>
            <a:r>
              <a:rPr sz="1600" spc="4" dirty="0">
                <a:latin typeface="Arial"/>
                <a:cs typeface="Arial"/>
              </a:rPr>
              <a:t>lic</a:t>
            </a:r>
            <a:r>
              <a:rPr sz="1600" spc="0" dirty="0">
                <a:latin typeface="Arial"/>
                <a:cs typeface="Arial"/>
              </a:rPr>
              <a:t>y 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4" dirty="0">
                <a:latin typeface="Arial"/>
                <a:cs typeface="Arial"/>
              </a:rPr>
              <a:t>im</a:t>
            </a:r>
            <a:r>
              <a:rPr sz="1600" spc="0" dirty="0">
                <a:latin typeface="Arial"/>
                <a:cs typeface="Arial"/>
              </a:rPr>
              <a:t>um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98450" marR="83002" indent="-285750">
              <a:lnSpc>
                <a:spcPct val="100041"/>
              </a:lnSpc>
              <a:spcBef>
                <a:spcPts val="385"/>
              </a:spcBef>
              <a:buFont typeface="Arial" panose="020B0604020202020204" pitchFamily="34" charset="0"/>
              <a:buChar char="•"/>
            </a:pPr>
            <a:r>
              <a:rPr sz="1600" spc="4" dirty="0">
                <a:latin typeface="Arial"/>
                <a:cs typeface="Arial"/>
              </a:rPr>
              <a:t>Al</a:t>
            </a:r>
            <a:r>
              <a:rPr sz="1600" spc="0" dirty="0">
                <a:latin typeface="Arial"/>
                <a:cs typeface="Arial"/>
              </a:rPr>
              <a:t>l</a:t>
            </a:r>
            <a:r>
              <a:rPr sz="1600" spc="-3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med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ll</a:t>
            </a:r>
            <a:r>
              <a:rPr sz="1600" spc="0" dirty="0">
                <a:latin typeface="Arial"/>
                <a:cs typeface="Arial"/>
              </a:rPr>
              <a:t>y</a:t>
            </a:r>
            <a:r>
              <a:rPr sz="1600" spc="-8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ne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4" dirty="0">
                <a:latin typeface="Arial"/>
                <a:cs typeface="Arial"/>
              </a:rPr>
              <a:t>ss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y</a:t>
            </a:r>
            <a:r>
              <a:rPr sz="1600" spc="-67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and/or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equ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ed</a:t>
            </a:r>
            <a:r>
              <a:rPr sz="1600" spc="-33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g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al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4" dirty="0">
                <a:latin typeface="Arial"/>
                <a:cs typeface="Arial"/>
              </a:rPr>
              <a:t>vic</a:t>
            </a:r>
            <a:r>
              <a:rPr sz="1600" spc="0" dirty="0">
                <a:latin typeface="Arial"/>
                <a:cs typeface="Arial"/>
              </a:rPr>
              <a:t>es</a:t>
            </a:r>
            <a:r>
              <a:rPr sz="1600" spc="-6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and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upp</a:t>
            </a:r>
            <a:r>
              <a:rPr sz="1600" spc="4" dirty="0">
                <a:latin typeface="Arial"/>
                <a:cs typeface="Arial"/>
              </a:rPr>
              <a:t>li</a:t>
            </a:r>
            <a:r>
              <a:rPr sz="1600" spc="0" dirty="0">
                <a:latin typeface="Arial"/>
                <a:cs typeface="Arial"/>
              </a:rPr>
              <a:t>es</a:t>
            </a:r>
            <a:r>
              <a:rPr sz="1600" spc="-73" dirty="0">
                <a:latin typeface="Arial"/>
                <a:cs typeface="Arial"/>
              </a:rPr>
              <a:t> </a:t>
            </a:r>
            <a:r>
              <a:rPr sz="1600" spc="-9" dirty="0">
                <a:latin typeface="Arial"/>
                <a:cs typeface="Arial"/>
              </a:rPr>
              <a:t>w</a:t>
            </a:r>
            <a:r>
              <a:rPr sz="1600" spc="0" dirty="0">
                <a:latin typeface="Arial"/>
                <a:cs typeface="Arial"/>
              </a:rPr>
              <a:t>h</a:t>
            </a:r>
            <a:r>
              <a:rPr sz="1600" spc="4" dirty="0">
                <a:latin typeface="Arial"/>
                <a:cs typeface="Arial"/>
              </a:rPr>
              <a:t>il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6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onf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ned 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n</a:t>
            </a:r>
            <a:r>
              <a:rPr sz="1600" spc="-1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8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ta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98450" marR="1981152" indent="-285750">
              <a:lnSpc>
                <a:spcPts val="2300"/>
              </a:lnSpc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sz="1600" spc="-4" dirty="0">
                <a:latin typeface="Arial"/>
                <a:cs typeface="Arial"/>
              </a:rPr>
              <a:t>O</a:t>
            </a:r>
            <a:r>
              <a:rPr sz="1600" spc="0" dirty="0">
                <a:latin typeface="Arial"/>
                <a:cs typeface="Arial"/>
              </a:rPr>
              <a:t>utpat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ent</a:t>
            </a:r>
            <a:r>
              <a:rPr sz="1600" spc="-48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ed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16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x</a:t>
            </a:r>
            <a:r>
              <a:rPr sz="1600" spc="0" dirty="0">
                <a:latin typeface="Arial"/>
                <a:cs typeface="Arial"/>
              </a:rPr>
              <a:t>pen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es</a:t>
            </a:r>
            <a:r>
              <a:rPr sz="1600" spc="-63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4" dirty="0">
                <a:latin typeface="Arial"/>
                <a:cs typeface="Arial"/>
              </a:rPr>
              <a:t>vi</a:t>
            </a:r>
            <a:r>
              <a:rPr sz="1600" spc="0" dirty="0">
                <a:latin typeface="Arial"/>
                <a:cs typeface="Arial"/>
              </a:rPr>
              <a:t>ded</a:t>
            </a:r>
            <a:r>
              <a:rPr sz="1600" spc="-6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by</a:t>
            </a:r>
            <a:r>
              <a:rPr sz="1600" spc="-11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ho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p</a:t>
            </a:r>
            <a:r>
              <a:rPr sz="1600" spc="4" dirty="0">
                <a:latin typeface="Arial"/>
                <a:cs typeface="Arial"/>
              </a:rPr>
              <a:t>i</a:t>
            </a:r>
            <a:r>
              <a:rPr sz="1600" spc="0" dirty="0">
                <a:latin typeface="Arial"/>
                <a:cs typeface="Arial"/>
              </a:rPr>
              <a:t>tal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or</a:t>
            </a:r>
            <a:r>
              <a:rPr lang="en-US" sz="1600" spc="-4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cli</a:t>
            </a:r>
            <a:r>
              <a:rPr sz="1600" spc="0" dirty="0">
                <a:latin typeface="Arial"/>
                <a:cs typeface="Arial"/>
              </a:rPr>
              <a:t>n</a:t>
            </a:r>
            <a:r>
              <a:rPr sz="1600" spc="4" dirty="0">
                <a:latin typeface="Arial"/>
                <a:cs typeface="Arial"/>
              </a:rPr>
              <a:t>ic</a:t>
            </a:r>
            <a:r>
              <a:rPr sz="1600" spc="0" dirty="0">
                <a:latin typeface="Arial"/>
                <a:cs typeface="Arial"/>
              </a:rPr>
              <a:t>. </a:t>
            </a:r>
            <a:r>
              <a:rPr sz="1600" spc="4" dirty="0">
                <a:latin typeface="Arial"/>
                <a:cs typeface="Arial"/>
              </a:rPr>
              <a:t>P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ofe</a:t>
            </a:r>
            <a:r>
              <a:rPr sz="1600" spc="4" dirty="0">
                <a:latin typeface="Arial"/>
                <a:cs typeface="Arial"/>
              </a:rPr>
              <a:t>ssi</a:t>
            </a:r>
            <a:r>
              <a:rPr sz="1600" spc="0" dirty="0">
                <a:latin typeface="Arial"/>
                <a:cs typeface="Arial"/>
              </a:rPr>
              <a:t>onal</a:t>
            </a:r>
            <a:r>
              <a:rPr sz="1600" spc="-92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al</a:t>
            </a:r>
            <a:r>
              <a:rPr sz="1600" spc="-52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</a:t>
            </a:r>
            <a:r>
              <a:rPr sz="1600" spc="4" dirty="0">
                <a:latin typeface="Arial"/>
                <a:cs typeface="Arial"/>
              </a:rPr>
              <a:t>m</a:t>
            </a:r>
            <a:r>
              <a:rPr sz="1600" spc="0" dirty="0">
                <a:latin typeface="Arial"/>
                <a:cs typeface="Arial"/>
              </a:rPr>
              <a:t>bu</a:t>
            </a:r>
            <a:r>
              <a:rPr sz="1600" spc="4" dirty="0">
                <a:latin typeface="Arial"/>
                <a:cs typeface="Arial"/>
              </a:rPr>
              <a:t>l</a:t>
            </a:r>
            <a:r>
              <a:rPr sz="1600" spc="0" dirty="0">
                <a:latin typeface="Arial"/>
                <a:cs typeface="Arial"/>
              </a:rPr>
              <a:t>an</a:t>
            </a:r>
            <a:r>
              <a:rPr sz="1600" spc="4" dirty="0">
                <a:latin typeface="Arial"/>
                <a:cs typeface="Arial"/>
              </a:rPr>
              <a:t>c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78" dirty="0">
                <a:latin typeface="Arial"/>
                <a:cs typeface="Arial"/>
              </a:rPr>
              <a:t> </a:t>
            </a:r>
            <a:r>
              <a:rPr sz="1600" spc="4" dirty="0">
                <a:latin typeface="Arial"/>
                <a:cs typeface="Arial"/>
              </a:rPr>
              <a:t>s</a:t>
            </a:r>
            <a:r>
              <a:rPr sz="1600" spc="0" dirty="0">
                <a:latin typeface="Arial"/>
                <a:cs typeface="Arial"/>
              </a:rPr>
              <a:t>e</a:t>
            </a:r>
            <a:r>
              <a:rPr sz="1600" spc="-4" dirty="0">
                <a:latin typeface="Arial"/>
                <a:cs typeface="Arial"/>
              </a:rPr>
              <a:t>r</a:t>
            </a:r>
            <a:r>
              <a:rPr sz="1600" spc="4" dirty="0">
                <a:latin typeface="Arial"/>
                <a:cs typeface="Arial"/>
              </a:rPr>
              <a:t>vic</a:t>
            </a:r>
            <a:r>
              <a:rPr sz="1600" spc="0" dirty="0">
                <a:latin typeface="Arial"/>
                <a:cs typeface="Arial"/>
              </a:rPr>
              <a:t>e.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2671" y="4765550"/>
            <a:ext cx="5903368" cy="2768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i="1" spc="0" dirty="0">
                <a:latin typeface="Arial"/>
                <a:cs typeface="Arial"/>
              </a:rPr>
              <a:t>* T</a:t>
            </a:r>
            <a:r>
              <a:rPr sz="900" i="1" spc="4" dirty="0">
                <a:latin typeface="Arial"/>
                <a:cs typeface="Arial"/>
              </a:rPr>
              <a:t>hi</a:t>
            </a:r>
            <a:r>
              <a:rPr sz="900" i="1" spc="0" dirty="0">
                <a:latin typeface="Arial"/>
                <a:cs typeface="Arial"/>
              </a:rPr>
              <a:t>s</a:t>
            </a:r>
            <a:r>
              <a:rPr sz="900" i="1" spc="-1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lis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con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ain</a:t>
            </a:r>
            <a:r>
              <a:rPr sz="900" i="1" spc="0" dirty="0">
                <a:latin typeface="Arial"/>
                <a:cs typeface="Arial"/>
              </a:rPr>
              <a:t>s</a:t>
            </a:r>
            <a:r>
              <a:rPr sz="900" i="1" spc="-25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exa</a:t>
            </a:r>
            <a:r>
              <a:rPr sz="900" i="1" spc="-4" dirty="0">
                <a:latin typeface="Arial"/>
                <a:cs typeface="Arial"/>
              </a:rPr>
              <a:t>m</a:t>
            </a:r>
            <a:r>
              <a:rPr sz="900" i="1" spc="4" dirty="0">
                <a:latin typeface="Arial"/>
                <a:cs typeface="Arial"/>
              </a:rPr>
              <a:t>ple</a:t>
            </a:r>
            <a:r>
              <a:rPr sz="900" i="1" spc="0" dirty="0">
                <a:latin typeface="Arial"/>
                <a:cs typeface="Arial"/>
              </a:rPr>
              <a:t>s</a:t>
            </a:r>
            <a:r>
              <a:rPr sz="900" i="1" spc="-1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an</a:t>
            </a:r>
            <a:r>
              <a:rPr sz="900" i="1" spc="0" dirty="0">
                <a:latin typeface="Arial"/>
                <a:cs typeface="Arial"/>
              </a:rPr>
              <a:t>d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i</a:t>
            </a:r>
            <a:r>
              <a:rPr sz="900" i="1" spc="0" dirty="0">
                <a:latin typeface="Arial"/>
                <a:cs typeface="Arial"/>
              </a:rPr>
              <a:t>s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no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all</a:t>
            </a:r>
            <a:r>
              <a:rPr sz="900" i="1" spc="0" dirty="0">
                <a:latin typeface="Arial"/>
                <a:cs typeface="Arial"/>
              </a:rPr>
              <a:t>-</a:t>
            </a:r>
            <a:r>
              <a:rPr sz="900" i="1" spc="4" dirty="0">
                <a:latin typeface="Arial"/>
                <a:cs typeface="Arial"/>
              </a:rPr>
              <a:t>inclu</a:t>
            </a:r>
            <a:r>
              <a:rPr sz="900" i="1" spc="-4" dirty="0">
                <a:latin typeface="Arial"/>
                <a:cs typeface="Arial"/>
              </a:rPr>
              <a:t>s</a:t>
            </a:r>
            <a:r>
              <a:rPr sz="900" i="1" spc="4" dirty="0">
                <a:latin typeface="Arial"/>
                <a:cs typeface="Arial"/>
              </a:rPr>
              <a:t>i</a:t>
            </a:r>
            <a:r>
              <a:rPr sz="900" i="1" spc="-4" dirty="0">
                <a:latin typeface="Arial"/>
                <a:cs typeface="Arial"/>
              </a:rPr>
              <a:t>v</a:t>
            </a:r>
            <a:r>
              <a:rPr sz="900" i="1" spc="4" dirty="0">
                <a:latin typeface="Arial"/>
                <a:cs typeface="Arial"/>
              </a:rPr>
              <a:t>e</a:t>
            </a:r>
            <a:r>
              <a:rPr sz="900" i="1" spc="0" dirty="0">
                <a:latin typeface="Arial"/>
                <a:cs typeface="Arial"/>
              </a:rPr>
              <a:t>.</a:t>
            </a:r>
            <a:r>
              <a:rPr sz="900" i="1" spc="-29" dirty="0">
                <a:latin typeface="Arial"/>
                <a:cs typeface="Arial"/>
              </a:rPr>
              <a:t> </a:t>
            </a:r>
            <a:r>
              <a:rPr lang="en-US" sz="900" i="1" spc="-19" dirty="0">
                <a:latin typeface="Arial"/>
                <a:cs typeface="Arial"/>
              </a:rPr>
              <a:t>Please </a:t>
            </a:r>
            <a:r>
              <a:rPr sz="900" i="1" spc="0" dirty="0">
                <a:latin typeface="Arial"/>
                <a:cs typeface="Arial"/>
              </a:rPr>
              <a:t>r</a:t>
            </a:r>
            <a:r>
              <a:rPr sz="900" i="1" spc="4" dirty="0">
                <a:latin typeface="Arial"/>
                <a:cs typeface="Arial"/>
              </a:rPr>
              <a:t>e</a:t>
            </a:r>
            <a:r>
              <a:rPr sz="900" i="1" spc="0" dirty="0">
                <a:latin typeface="Arial"/>
                <a:cs typeface="Arial"/>
              </a:rPr>
              <a:t>f</a:t>
            </a:r>
            <a:r>
              <a:rPr sz="900" i="1" spc="4" dirty="0">
                <a:latin typeface="Arial"/>
                <a:cs typeface="Arial"/>
              </a:rPr>
              <a:t>e</a:t>
            </a:r>
            <a:r>
              <a:rPr sz="900" i="1" spc="0" dirty="0">
                <a:latin typeface="Arial"/>
                <a:cs typeface="Arial"/>
              </a:rPr>
              <a:t>r</a:t>
            </a:r>
            <a:r>
              <a:rPr sz="900" i="1" spc="-9" dirty="0">
                <a:latin typeface="Arial"/>
                <a:cs typeface="Arial"/>
              </a:rPr>
              <a:t> </a:t>
            </a:r>
            <a:r>
              <a:rPr sz="900" i="1" spc="0" dirty="0">
                <a:latin typeface="Arial"/>
                <a:cs typeface="Arial"/>
              </a:rPr>
              <a:t>to</a:t>
            </a:r>
            <a:r>
              <a:rPr sz="900" i="1" spc="4" dirty="0">
                <a:latin typeface="Arial"/>
                <a:cs typeface="Arial"/>
              </a:rPr>
              <a:t> 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he</a:t>
            </a:r>
            <a:r>
              <a:rPr lang="en-US" sz="900" i="1" spc="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po</a:t>
            </a:r>
            <a:r>
              <a:rPr sz="900" i="1" spc="-9" dirty="0">
                <a:latin typeface="Arial"/>
                <a:cs typeface="Arial"/>
              </a:rPr>
              <a:t>l</a:t>
            </a:r>
            <a:r>
              <a:rPr sz="900" i="1" spc="4" dirty="0">
                <a:latin typeface="Arial"/>
                <a:cs typeface="Arial"/>
              </a:rPr>
              <a:t>ic</a:t>
            </a:r>
            <a:r>
              <a:rPr sz="900" i="1" spc="0" dirty="0">
                <a:latin typeface="Arial"/>
                <a:cs typeface="Arial"/>
              </a:rPr>
              <a:t>y</a:t>
            </a:r>
            <a:r>
              <a:rPr sz="900" i="1" spc="-39" dirty="0">
                <a:latin typeface="Arial"/>
                <a:cs typeface="Arial"/>
              </a:rPr>
              <a:t> </a:t>
            </a:r>
            <a:r>
              <a:rPr sz="900" i="1" spc="0" dirty="0">
                <a:latin typeface="Arial"/>
                <a:cs typeface="Arial"/>
              </a:rPr>
              <a:t>f</a:t>
            </a:r>
            <a:r>
              <a:rPr sz="900" i="1" spc="4" dirty="0">
                <a:latin typeface="Arial"/>
                <a:cs typeface="Arial"/>
              </a:rPr>
              <a:t>o</a:t>
            </a:r>
            <a:r>
              <a:rPr sz="900" i="1" spc="0" dirty="0">
                <a:latin typeface="Arial"/>
                <a:cs typeface="Arial"/>
              </a:rPr>
              <a:t>r</a:t>
            </a:r>
            <a:r>
              <a:rPr sz="900" i="1" spc="-9" dirty="0">
                <a:latin typeface="Arial"/>
                <a:cs typeface="Arial"/>
              </a:rPr>
              <a:t> </a:t>
            </a:r>
            <a:r>
              <a:rPr sz="900" i="1" spc="0" dirty="0">
                <a:latin typeface="Arial"/>
                <a:cs typeface="Arial"/>
              </a:rPr>
              <a:t>a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co</a:t>
            </a:r>
            <a:r>
              <a:rPr sz="900" i="1" spc="-4" dirty="0">
                <a:latin typeface="Arial"/>
                <a:cs typeface="Arial"/>
              </a:rPr>
              <a:t>m</a:t>
            </a:r>
            <a:r>
              <a:rPr sz="900" i="1" spc="4" dirty="0">
                <a:latin typeface="Arial"/>
                <a:cs typeface="Arial"/>
              </a:rPr>
              <a:t>ple</a:t>
            </a:r>
            <a:r>
              <a:rPr sz="900" i="1" spc="0" dirty="0">
                <a:latin typeface="Arial"/>
                <a:cs typeface="Arial"/>
              </a:rPr>
              <a:t>te</a:t>
            </a:r>
            <a:r>
              <a:rPr sz="900" i="1" spc="-19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lis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in</a:t>
            </a:r>
            <a:r>
              <a:rPr sz="900" i="1" spc="0" dirty="0">
                <a:latin typeface="Arial"/>
                <a:cs typeface="Arial"/>
              </a:rPr>
              <a:t>g</a:t>
            </a:r>
            <a:r>
              <a:rPr sz="900" i="1" spc="-29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an</a:t>
            </a:r>
            <a:r>
              <a:rPr sz="900" i="1" spc="0" dirty="0">
                <a:latin typeface="Arial"/>
                <a:cs typeface="Arial"/>
              </a:rPr>
              <a:t>d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in</a:t>
            </a:r>
            <a:r>
              <a:rPr sz="900" i="1" spc="0" dirty="0">
                <a:latin typeface="Arial"/>
                <a:cs typeface="Arial"/>
              </a:rPr>
              <a:t>f</a:t>
            </a:r>
            <a:r>
              <a:rPr sz="900" i="1" spc="4" dirty="0">
                <a:latin typeface="Arial"/>
                <a:cs typeface="Arial"/>
              </a:rPr>
              <a:t>o</a:t>
            </a:r>
            <a:r>
              <a:rPr sz="900" i="1" spc="0" dirty="0">
                <a:latin typeface="Arial"/>
                <a:cs typeface="Arial"/>
              </a:rPr>
              <a:t>r</a:t>
            </a:r>
            <a:r>
              <a:rPr sz="900" i="1" spc="-4" dirty="0">
                <a:latin typeface="Arial"/>
                <a:cs typeface="Arial"/>
              </a:rPr>
              <a:t>m</a:t>
            </a:r>
            <a:r>
              <a:rPr sz="900" i="1" spc="4" dirty="0">
                <a:latin typeface="Arial"/>
                <a:cs typeface="Arial"/>
              </a:rPr>
              <a:t>a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io</a:t>
            </a:r>
            <a:r>
              <a:rPr sz="900" i="1" spc="0" dirty="0">
                <a:latin typeface="Arial"/>
                <a:cs typeface="Arial"/>
              </a:rPr>
              <a:t>n</a:t>
            </a:r>
            <a:r>
              <a:rPr sz="900" i="1" spc="-19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o</a:t>
            </a:r>
            <a:r>
              <a:rPr sz="900" i="1" spc="0" dirty="0">
                <a:latin typeface="Arial"/>
                <a:cs typeface="Arial"/>
              </a:rPr>
              <a:t>n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cove</a:t>
            </a:r>
            <a:r>
              <a:rPr sz="900" i="1" spc="0" dirty="0">
                <a:latin typeface="Arial"/>
                <a:cs typeface="Arial"/>
              </a:rPr>
              <a:t>r</a:t>
            </a:r>
            <a:r>
              <a:rPr sz="900" i="1" spc="4" dirty="0">
                <a:latin typeface="Arial"/>
                <a:cs typeface="Arial"/>
              </a:rPr>
              <a:t>age</a:t>
            </a:r>
            <a:r>
              <a:rPr sz="900" i="1" spc="0" dirty="0">
                <a:latin typeface="Arial"/>
                <a:cs typeface="Arial"/>
              </a:rPr>
              <a:t>,</a:t>
            </a:r>
            <a:r>
              <a:rPr sz="900" i="1" spc="-29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li</a:t>
            </a:r>
            <a:r>
              <a:rPr sz="900" i="1" spc="-4" dirty="0">
                <a:latin typeface="Arial"/>
                <a:cs typeface="Arial"/>
              </a:rPr>
              <a:t>m</a:t>
            </a:r>
            <a:r>
              <a:rPr sz="900" i="1" spc="4" dirty="0">
                <a:latin typeface="Arial"/>
                <a:cs typeface="Arial"/>
              </a:rPr>
              <a:t>i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a</a:t>
            </a:r>
            <a:r>
              <a:rPr sz="900" i="1" spc="0" dirty="0">
                <a:latin typeface="Arial"/>
                <a:cs typeface="Arial"/>
              </a:rPr>
              <a:t>t</a:t>
            </a:r>
            <a:r>
              <a:rPr sz="900" i="1" spc="4" dirty="0">
                <a:latin typeface="Arial"/>
                <a:cs typeface="Arial"/>
              </a:rPr>
              <a:t>ions</a:t>
            </a:r>
            <a:r>
              <a:rPr sz="900" i="1" spc="0" dirty="0">
                <a:latin typeface="Arial"/>
                <a:cs typeface="Arial"/>
              </a:rPr>
              <a:t>,</a:t>
            </a:r>
            <a:r>
              <a:rPr sz="900" i="1" spc="-29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an</a:t>
            </a:r>
            <a:r>
              <a:rPr sz="900" i="1" spc="0" dirty="0">
                <a:latin typeface="Arial"/>
                <a:cs typeface="Arial"/>
              </a:rPr>
              <a:t>d</a:t>
            </a:r>
            <a:r>
              <a:rPr sz="900" i="1" spc="-4" dirty="0">
                <a:latin typeface="Arial"/>
                <a:cs typeface="Arial"/>
              </a:rPr>
              <a:t> </a:t>
            </a:r>
            <a:r>
              <a:rPr sz="900" i="1" spc="4" dirty="0">
                <a:latin typeface="Arial"/>
                <a:cs typeface="Arial"/>
              </a:rPr>
              <a:t>exclusion</a:t>
            </a:r>
            <a:r>
              <a:rPr sz="900" i="1" spc="-4" dirty="0">
                <a:latin typeface="Arial"/>
                <a:cs typeface="Arial"/>
              </a:rPr>
              <a:t>s</a:t>
            </a:r>
            <a:r>
              <a:rPr sz="900" i="1" spc="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8"/>
          <p:cNvSpPr/>
          <p:nvPr/>
        </p:nvSpPr>
        <p:spPr>
          <a:xfrm>
            <a:off x="0" y="5259378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228600" y="762000"/>
            <a:ext cx="4490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Benefit Maximum: $250,000</a:t>
            </a:r>
          </a:p>
          <a:p>
            <a:r>
              <a:rPr lang="en-US" b="1" dirty="0"/>
              <a:t>Deductible: $0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31176" y="348313"/>
            <a:ext cx="59458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 – Travel Card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8"/>
          <p:cNvSpPr/>
          <p:nvPr/>
        </p:nvSpPr>
        <p:spPr>
          <a:xfrm>
            <a:off x="0" y="5278428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47800" y="1335787"/>
            <a:ext cx="5715000" cy="33886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5638800"/>
            <a:ext cx="8939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the time of any incident, please contact the Zurich Travel Assist number shown in the middle of the card to obtain prior approval for any expenses.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DAE10A-37D0-40F2-A74B-95D7B0111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394" y="1412515"/>
            <a:ext cx="5601812" cy="32351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531177" y="348313"/>
            <a:ext cx="64792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 – Travel Risk Intelligence Portal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301" y="1774010"/>
            <a:ext cx="7730472" cy="213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8"/>
          <p:cNvSpPr/>
          <p:nvPr/>
        </p:nvSpPr>
        <p:spPr>
          <a:xfrm>
            <a:off x="0" y="5278428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2E9BDFD-4010-44CD-A8F8-EFA0576107BD}"/>
              </a:ext>
            </a:extLst>
          </p:cNvPr>
          <p:cNvSpPr txBox="1"/>
          <p:nvPr/>
        </p:nvSpPr>
        <p:spPr>
          <a:xfrm>
            <a:off x="304800" y="1208132"/>
            <a:ext cx="8458200" cy="3380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Travel Risk Intelligence Portal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dirty="0"/>
              <a:t>Members-only website that provides access to up-to-date intelligence about events around the world that could impact your health, safety and security while traveling, along with useful tools that help minimize the inconveniences associated with international travel.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endParaRPr lang="en-US" sz="1400" b="1" dirty="0"/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How to login: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	Go to  https://www.zurichtravelassist.com/ 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	Click “travel risk &amp; security”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	Register your details</a:t>
            </a:r>
          </a:p>
          <a:p>
            <a:pPr marL="298450" marR="22349" indent="-285750">
              <a:lnSpc>
                <a:spcPct val="150000"/>
              </a:lnSpc>
              <a:spcBef>
                <a:spcPts val="86"/>
              </a:spcBef>
            </a:pPr>
            <a:r>
              <a:rPr lang="en-US" sz="1400" b="1" dirty="0"/>
              <a:t>	Registration code = </a:t>
            </a:r>
            <a:r>
              <a:rPr lang="en-US" sz="1400" b="1" dirty="0">
                <a:highlight>
                  <a:srgbClr val="FFFF00"/>
                </a:highlight>
              </a:rPr>
              <a:t>POLICY NUMBER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EA8C1D-05E5-0EFD-EE98-57E02C373F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148" y="2656946"/>
            <a:ext cx="4105483" cy="36259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531177" y="348313"/>
            <a:ext cx="64792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lang="en-US" sz="2000" b="1" spc="0" dirty="0">
                <a:solidFill>
                  <a:srgbClr val="3A4C68"/>
                </a:solidFill>
                <a:latin typeface="Arial"/>
                <a:cs typeface="Arial"/>
              </a:rPr>
              <a:t>Business Travel Accident – Mobile Assist App</a:t>
            </a:r>
            <a:endParaRPr lang="en-US" sz="2000" dirty="0">
              <a:solidFill>
                <a:srgbClr val="3A4C68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301" y="1774010"/>
            <a:ext cx="7730472" cy="213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968232" y="6683365"/>
            <a:ext cx="114703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999999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8"/>
          <p:cNvSpPr/>
          <p:nvPr/>
        </p:nvSpPr>
        <p:spPr>
          <a:xfrm>
            <a:off x="0" y="5278428"/>
            <a:ext cx="9144000" cy="1404937"/>
          </a:xfrm>
          <a:custGeom>
            <a:avLst/>
            <a:gdLst/>
            <a:ahLst/>
            <a:cxnLst/>
            <a:rect l="l" t="t" r="r" b="b"/>
            <a:pathLst>
              <a:path w="9144000" h="1404937">
                <a:moveTo>
                  <a:pt x="0" y="1404937"/>
                </a:moveTo>
                <a:lnTo>
                  <a:pt x="9144000" y="1404937"/>
                </a:lnTo>
                <a:lnTo>
                  <a:pt x="9144000" y="0"/>
                </a:lnTo>
                <a:lnTo>
                  <a:pt x="0" y="0"/>
                </a:lnTo>
                <a:lnTo>
                  <a:pt x="0" y="1404937"/>
                </a:lnTo>
                <a:close/>
              </a:path>
            </a:pathLst>
          </a:custGeom>
          <a:solidFill>
            <a:srgbClr val="2058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204" y="166372"/>
            <a:ext cx="1298854" cy="8669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862FAD-1731-6A37-CBF8-E7E40F98F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1440" y="736809"/>
            <a:ext cx="5010194" cy="602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583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Neumann</dc:creator>
  <cp:lastModifiedBy>Angela Bloch</cp:lastModifiedBy>
  <cp:revision>15</cp:revision>
  <dcterms:modified xsi:type="dcterms:W3CDTF">2023-02-03T14:06:07Z</dcterms:modified>
</cp:coreProperties>
</file>